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0"/>
  </p:notesMasterIdLst>
  <p:sldIdLst>
    <p:sldId id="312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425" r:id="rId18"/>
    <p:sldId id="375" r:id="rId19"/>
    <p:sldId id="376" r:id="rId20"/>
    <p:sldId id="377" r:id="rId21"/>
    <p:sldId id="378" r:id="rId22"/>
    <p:sldId id="379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408" r:id="rId62"/>
    <p:sldId id="409" r:id="rId63"/>
    <p:sldId id="410" r:id="rId64"/>
    <p:sldId id="411" r:id="rId65"/>
    <p:sldId id="412" r:id="rId66"/>
    <p:sldId id="413" r:id="rId67"/>
    <p:sldId id="414" r:id="rId68"/>
    <p:sldId id="415" r:id="rId69"/>
    <p:sldId id="416" r:id="rId70"/>
    <p:sldId id="417" r:id="rId71"/>
    <p:sldId id="418" r:id="rId72"/>
    <p:sldId id="419" r:id="rId73"/>
    <p:sldId id="420" r:id="rId74"/>
    <p:sldId id="421" r:id="rId75"/>
    <p:sldId id="422" r:id="rId76"/>
    <p:sldId id="423" r:id="rId77"/>
    <p:sldId id="424" r:id="rId78"/>
    <p:sldId id="351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E01BF-2043-48CB-B2B9-B00208C206A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9CAB0-EDD4-44AB-9FD3-D0589518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7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288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195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156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118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861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150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10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1397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399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:\Users\днс\Documents\PR\Семинар по медиаплану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755650" y="2924175"/>
            <a:ext cx="7772400" cy="1470025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altLang="en-US" sz="2800" b="1" dirty="0" smtClean="0">
                <a:solidFill>
                  <a:schemeClr val="tx1"/>
                </a:solidFill>
              </a:rPr>
              <a:t>МППС детей с ОВЗ в инклюзивных образовательных организациях</a:t>
            </a:r>
            <a:endParaRPr lang="ru-RU" altLang="ru-RU" sz="28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3938" y="5516563"/>
            <a:ext cx="4168775" cy="1104900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2000" dirty="0" err="1" smtClean="0">
                <a:solidFill>
                  <a:schemeClr val="tx1"/>
                </a:solidFill>
              </a:rPr>
              <a:t>Токаева</a:t>
            </a:r>
            <a:r>
              <a:rPr lang="ru-RU" altLang="ru-RU" sz="2000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Т.Э.к.п.н</a:t>
            </a:r>
            <a:r>
              <a:rPr lang="ru-RU" altLang="ru-RU" sz="2000" dirty="0" smtClean="0">
                <a:solidFill>
                  <a:schemeClr val="tx1"/>
                </a:solidFill>
              </a:rPr>
              <a:t>., доцент кафедры специальной  педагогики и психологии, заведующая лабораторией психофизического развития детей</a:t>
            </a:r>
          </a:p>
          <a:p>
            <a:endParaRPr lang="ru-RU" altLang="ru-RU" sz="2000" dirty="0" smtClean="0"/>
          </a:p>
        </p:txBody>
      </p:sp>
      <p:pic>
        <p:nvPicPr>
          <p:cNvPr id="6149" name="Picture 5" descr="C:\Users\Alex\Downloads\compa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9538"/>
            <a:ext cx="5143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:\Users\днс\Documents\PR\Семинар по медиаплану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36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0000"/>
                </a:solidFill>
              </a:rPr>
              <a:t>4. Отдел диагностики и мониторинга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10</a:t>
            </a:r>
            <a:r>
              <a:rPr lang="ru-RU" dirty="0">
                <a:solidFill>
                  <a:schemeClr val="tx1"/>
                </a:solidFill>
              </a:rPr>
              <a:t>. Проведение анализа эффективности организации психолого-педагогической и медико-социальной поддержки детей с ОВЗ на курируемой территории, составление аналитических отчетов и справок о актуальном состоянии и потенциальных ресурсах совершенствования системы поддержки детей с ОВЗ. </a:t>
            </a:r>
          </a:p>
        </p:txBody>
      </p:sp>
    </p:spTree>
    <p:extLst>
      <p:ext uri="{BB962C8B-B14F-4D97-AF65-F5344CB8AC3E}">
        <p14:creationId xmlns:p14="http://schemas.microsoft.com/office/powerpoint/2010/main" val="198058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4. Отдел диагностики и мониторинга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При проведении мониторинга специальных образовательных потребностей важно учитывать не только реализуемые виды специального сопровождения детей с ОВЗ, но и рекомендуемые, т.е. оценивать специальные образовательные потребности тех детей, которые еще не получают коррекционной помощи, поддержки, хотя и нуждаются в ней.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создании системы мониторинга полезно использовать личную идентификацию, списки персонализированного учета детей получающих коррекционную поддержку и нуждающихся в ней. Если по каким-либо причинам (возражениям правового или этического характера) невозможно использовать списки с фамилиями детей, то можно использовать индивидуальные номера документов детей (например, свидетельства о рождении), чтобы идентифицировать ребенка с ОВЗ и не «учитывать» его несколько раз при обобщении данных от разных учреждений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575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5. Отдел консультирования родителей</a:t>
            </a:r>
            <a:r>
              <a:rPr lang="ru-RU" dirty="0">
                <a:solidFill>
                  <a:schemeClr val="tx1"/>
                </a:solidFill>
              </a:rPr>
              <a:t>, педагогов, специалистов, руководителей образовательных организаций по вопросам помощи и поддержки детей с 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81928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6. Отдел экспертизы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Свою деятельность отдел осуществляет во взаимодействии с бюро медико-социальной экспертизы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Востребован данный отдел для осуществления экспертизы индивидуальных программ реабилитации, коррекционно-развивающих программ, проектов, пособий, образовательной среды, профессиональной деятельности специалистов образовательных учреждений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223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7. Отдел повышения квалификации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 подготовка кадров территориальных стажёрских площадок, на которых будет происходить распространение опыта детских садов, школ-лидеров по внедрению инклюзивного образования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2) обеспечение научно-методического сопровождения инклюзивного образования;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) организация мониторинга готовности педагогических кадров к инклюзивному образованию;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ru-RU" dirty="0">
                <a:solidFill>
                  <a:schemeClr val="tx1"/>
                </a:solidFill>
              </a:rPr>
              <a:t>) исследование образовательного спроса педагогов и формирование соответствующего заказа системе дополнительного профессионального образования на обучение управленческих и педагогических кадров; 5) организация повышения квалификации педагогических кадров. </a:t>
            </a:r>
          </a:p>
        </p:txBody>
      </p:sp>
    </p:spTree>
    <p:extLst>
      <p:ext uri="{BB962C8B-B14F-4D97-AF65-F5344CB8AC3E}">
        <p14:creationId xmlns:p14="http://schemas.microsoft.com/office/powerpoint/2010/main" val="59653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0000"/>
                </a:solidFill>
              </a:rPr>
              <a:t>8. Территориальная психолого-медико-педагогическая 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Психолого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медико-педагогическая </a:t>
            </a:r>
            <a:r>
              <a:rPr lang="ru-RU" dirty="0">
                <a:solidFill>
                  <a:schemeClr val="tx1"/>
                </a:solidFill>
              </a:rPr>
              <a:t>комиссия осуществляет отбор детей с отклонениями в развитии во все типы и виды образовательных учреждений.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Комиссия </a:t>
            </a:r>
            <a:r>
              <a:rPr lang="ru-RU" dirty="0">
                <a:solidFill>
                  <a:schemeClr val="tx1"/>
                </a:solidFill>
              </a:rPr>
              <a:t>дает заключение о состоянии психофизического развития ребенка и  рекомендации о дальнейших формах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97023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Основными функциями ПМПК являются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1) установление и подтверждение права лица с ограниченными возможностями здоровья на обеспечение ему специальных условий для получения образования и отнесения его к одной из категорий степени выраженности ограничений;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) определение специальных условий для получения образования лицом с ограниченными возможностями здоровья; 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) определение формы получения образования, формы организации образовательного процесса, типа и/или вида образовательной организации (учреждения) с указанием конкретной организации (учреждения) и форм получения образования и организации образовательного процесса; </a:t>
            </a:r>
          </a:p>
        </p:txBody>
      </p:sp>
    </p:spTree>
    <p:extLst>
      <p:ext uri="{BB962C8B-B14F-4D97-AF65-F5344CB8AC3E}">
        <p14:creationId xmlns:p14="http://schemas.microsoft.com/office/powerpoint/2010/main" val="96140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Основными функциями ПМПК являются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4) определение объемов и видов специальной помощи лицу с ограниченными возможностями здоровья;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r>
              <a:rPr lang="ru-RU" dirty="0">
                <a:solidFill>
                  <a:schemeClr val="tx1"/>
                </a:solidFill>
              </a:rPr>
              <a:t>) формирование банка данных о детях с ограниченными возможностями здоровья, сбор соответствующей статистики и предоставление собранной информации органам исполнительной власти субъекта федерации в области здравоохранения и органам социальной защиты населения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6) ведение и обновление общедоступной информационной базы специальных (коррекционных) учреждений; общеобразовательных и специальных (коррекционных) учреждений, осуществляющих интегрированное обучение; образовательных организаций (учреждений), оказывающих специальную помощь и обеспечивающих специальные условия получения образования детям с ограниченными возможностями здоровья, в том числе </a:t>
            </a:r>
            <a:r>
              <a:rPr lang="ru-RU" dirty="0" err="1">
                <a:solidFill>
                  <a:schemeClr val="tx1"/>
                </a:solidFill>
              </a:rPr>
              <a:t>ПМСцентров</a:t>
            </a:r>
            <a:r>
              <a:rPr lang="ru-RU" dirty="0">
                <a:solidFill>
                  <a:schemeClr val="tx1"/>
                </a:solidFill>
              </a:rPr>
              <a:t> и негосударственных образовательных организаций.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3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Основными функциями ПМПК являются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ПМПК работают в сотрудничестве с органами и учреждениями образования, здравоохранения, бюро медико-социальной экспертизы, социальной защиты населения, комиссиями по делам несовершеннолетних, органами по трудоустройству, общественными организациями. ПМПК оказывает содействие государственным учреждениям в разработке индивидуальной программы реабилитации ребенка-инвалида. </a:t>
            </a:r>
          </a:p>
        </p:txBody>
      </p:sp>
    </p:spTree>
    <p:extLst>
      <p:ext uri="{BB962C8B-B14F-4D97-AF65-F5344CB8AC3E}">
        <p14:creationId xmlns:p14="http://schemas.microsoft.com/office/powerpoint/2010/main" val="399732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Основными функциями ПМПК являются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Разработка </a:t>
            </a:r>
            <a:r>
              <a:rPr lang="ru-RU" dirty="0" smtClean="0">
                <a:solidFill>
                  <a:schemeClr val="tx1"/>
                </a:solidFill>
              </a:rPr>
              <a:t>СИПР </a:t>
            </a:r>
            <a:r>
              <a:rPr lang="ru-RU" dirty="0">
                <a:solidFill>
                  <a:schemeClr val="tx1"/>
                </a:solidFill>
              </a:rPr>
              <a:t>осуществляется при проведении медико-социальной экспертизы на основе оценки ограничений жизнедеятельности,  вызванных стойким расстройством функций организма и  реабилитационного потенциала  на основе анализа клинико-функциональных, социально-бытовых и психологических данных </a:t>
            </a:r>
          </a:p>
        </p:txBody>
      </p:sp>
    </p:spTree>
    <p:extLst>
      <p:ext uri="{BB962C8B-B14F-4D97-AF65-F5344CB8AC3E}">
        <p14:creationId xmlns:p14="http://schemas.microsoft.com/office/powerpoint/2010/main" val="101930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технологии </a:t>
            </a:r>
            <a:r>
              <a:rPr lang="ru-RU" sz="2400" dirty="0"/>
              <a:t>психолого-педагогического сопровождения инклюзивных </a:t>
            </a:r>
            <a:r>
              <a:rPr lang="ru-RU" sz="2400" dirty="0" smtClean="0"/>
              <a:t>процессов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1.  Определение команды специалистов, ответственных за это направление деятельности в ресурсном центре, координаторов взаимодействия с дошкольными, школьными образовательными организациями, в том числе с организациями  специального образования.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 Анализ ситуации в городе (районе) по образованию детей с ОВЗ, в том числе знакомство с образовательными учреждениями, уже реализующими интегрированное (инклюзивное) образование, и определение новых учреждений, готовых к вступлению в инклюзивное пространство в соответствии с разработанными критериями. </a:t>
            </a:r>
          </a:p>
        </p:txBody>
      </p:sp>
    </p:spTree>
    <p:extLst>
      <p:ext uri="{BB962C8B-B14F-4D97-AF65-F5344CB8AC3E}">
        <p14:creationId xmlns:p14="http://schemas.microsoft.com/office/powerpoint/2010/main" val="2548334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Основными функциями ПМПК являются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Всю деятельность ПМПК можно рассматривать как ряд технологий, в целом определяющих эффективное сопровождение ребенка специалистами ресурсного центра.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Приведем пример одной из них – технологии первичного обследования ребенка на ПМПК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42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/>
              <a:t>Каждый этап этой деятельности ПМПК  может быть технологично представлен в виде </a:t>
            </a:r>
            <a:r>
              <a:rPr lang="ru-RU" sz="2800" dirty="0" smtClean="0"/>
              <a:t>алгоритма (технология первичного приема)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 шаг</a:t>
            </a:r>
            <a:r>
              <a:rPr lang="ru-RU" dirty="0">
                <a:solidFill>
                  <a:schemeClr val="tx1"/>
                </a:solidFill>
              </a:rPr>
              <a:t>: инициаторы обращения записываются на конкретную дату проведения ПМПК по телефону или лично и получают информацию о необходимых документах. Если ребенок направляется специалистами образовательной организации, то в перечень документов в обязательном порядке включаются заключения специалистов </a:t>
            </a:r>
            <a:r>
              <a:rPr lang="ru-RU" dirty="0" err="1">
                <a:solidFill>
                  <a:schemeClr val="tx1"/>
                </a:solidFill>
              </a:rPr>
              <a:t>ПМПк</a:t>
            </a:r>
            <a:r>
              <a:rPr lang="ru-RU" dirty="0">
                <a:solidFill>
                  <a:schemeClr val="tx1"/>
                </a:solidFill>
              </a:rPr>
              <a:t> данной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772950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 шаг: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назначенное время родители с ребенком приходят на консультацию.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Специалисты </a:t>
            </a:r>
            <a:r>
              <a:rPr lang="ru-RU" dirty="0">
                <a:solidFill>
                  <a:schemeClr val="tx1"/>
                </a:solidFill>
              </a:rPr>
              <a:t>знакомятся с родителями (лицами их замещающими), выясняют характер проблем ребенка или характер его трудностей или жалоб и трудностей со стороны родителей или специалистов образовательной организации, выясняют точку зрения родителей на возникшие проблемы или ситуацию.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Родителям </a:t>
            </a:r>
            <a:r>
              <a:rPr lang="ru-RU" dirty="0">
                <a:solidFill>
                  <a:schemeClr val="tx1"/>
                </a:solidFill>
              </a:rPr>
              <a:t>разъясняются задачи ПМПК и ответственности сторон. Одновременно ведется наблюдение за поведением ребенка в свободной ситуации и ознакомление с имеющимися документами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998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4 шаг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после того, как специалисты ПМПК провели обследование (индивидуально или коллегиально) и готовы к обсуждению результатов, родители и ребенок по просьбе секретаря выходят из кабинета. Происходит междисциплинарное обсуждение и оценка особенностей и уровня развития ребенка, на основе которых делается общий вывод о варианте отклоняющегося развития. Это позволяет оценить принципиальную возможность посещения ребенком образовательного учреждения, реализующего инклюзивное образование, и его тип. Принимается решение об условиях, необходимых для развития ребенка и для успешной адаптации в детской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3903843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5 шаг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принимается решение, в каком типе образовательного учреждения может находиться данный ребенок, и номер образовательной организации, куда он будет направлен</a:t>
            </a:r>
          </a:p>
        </p:txBody>
      </p:sp>
    </p:spTree>
    <p:extLst>
      <p:ext uri="{BB962C8B-B14F-4D97-AF65-F5344CB8AC3E}">
        <p14:creationId xmlns:p14="http://schemas.microsoft.com/office/powerpoint/2010/main" val="2073875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6 шаг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в протоколе отражается рекомендательная часть по созданию необходимых условий, необходимости сопровождения (</a:t>
            </a:r>
            <a:r>
              <a:rPr lang="ru-RU" dirty="0" err="1">
                <a:solidFill>
                  <a:schemeClr val="tx1"/>
                </a:solidFill>
              </a:rPr>
              <a:t>тьютора</a:t>
            </a:r>
            <a:r>
              <a:rPr lang="ru-RU" dirty="0">
                <a:solidFill>
                  <a:schemeClr val="tx1"/>
                </a:solidFill>
              </a:rPr>
              <a:t>), занятий специалистов, их режима, сроков проведения </a:t>
            </a:r>
            <a:r>
              <a:rPr lang="ru-RU" dirty="0" err="1">
                <a:solidFill>
                  <a:schemeClr val="tx1"/>
                </a:solidFill>
              </a:rPr>
              <a:t>ПМПк</a:t>
            </a:r>
            <a:r>
              <a:rPr lang="ru-RU" dirty="0">
                <a:solidFill>
                  <a:schemeClr val="tx1"/>
                </a:solidFill>
              </a:rPr>
              <a:t> в школе или детском саду и т.п. </a:t>
            </a:r>
          </a:p>
        </p:txBody>
      </p:sp>
    </p:spTree>
    <p:extLst>
      <p:ext uri="{BB962C8B-B14F-4D97-AF65-F5344CB8AC3E}">
        <p14:creationId xmlns:p14="http://schemas.microsoft.com/office/powerpoint/2010/main" val="2070625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7 шаг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родителям </a:t>
            </a:r>
            <a:r>
              <a:rPr lang="ru-RU" dirty="0">
                <a:solidFill>
                  <a:schemeClr val="tx1"/>
                </a:solidFill>
              </a:rPr>
              <a:t>в доступной форме разъясняется, в какую образовательную организацию может быть направлен ребенок, необходимость посещения подразделения образовательной организации, какие условия должны соблюдаться для успешной адаптации ребенка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 родителями согласовывается программа обучения, коррекционные занятия специалистов, другие условия</a:t>
            </a:r>
          </a:p>
        </p:txBody>
      </p:sp>
    </p:spTree>
    <p:extLst>
      <p:ext uri="{BB962C8B-B14F-4D97-AF65-F5344CB8AC3E}">
        <p14:creationId xmlns:p14="http://schemas.microsoft.com/office/powerpoint/2010/main" val="12104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8 шаг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один из родителей (лицо его заменяющее) ставит свою подпись в протоколе ПМПК о том, что он ознакомлен и согласен (не согласен) с решением ПМПК и его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1828902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9 шаг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каждый специалист заполняет свою часть протокола ПМПК, ставит свою подпись.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наличии особого мнения одного из специалистов он записывает его в протокол.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Родителям </a:t>
            </a:r>
            <a:r>
              <a:rPr lang="ru-RU" dirty="0">
                <a:solidFill>
                  <a:schemeClr val="tx1"/>
                </a:solidFill>
              </a:rPr>
              <a:t>выдается справка о том, что ребенок прошел ПМПК такого-то числа и направлен в соответствующую образовательную организацию. Выписывается путевка. </a:t>
            </a:r>
          </a:p>
        </p:txBody>
      </p:sp>
    </p:spTree>
    <p:extLst>
      <p:ext uri="{BB962C8B-B14F-4D97-AF65-F5344CB8AC3E}">
        <p14:creationId xmlns:p14="http://schemas.microsoft.com/office/powerpoint/2010/main" val="294645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10 шаг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копия </a:t>
            </a:r>
            <a:r>
              <a:rPr lang="ru-RU" dirty="0">
                <a:solidFill>
                  <a:schemeClr val="tx1"/>
                </a:solidFill>
              </a:rPr>
              <a:t>протокола и путевка (со всеми подписями и печатью) передается координатору по инклюзивному образованию в соответствующую образовательную организацию, о чем свидетельствует подпись координатора по инклюзии в образовательной организации в отдельном журнале</a:t>
            </a:r>
          </a:p>
        </p:txBody>
      </p:sp>
    </p:spTree>
    <p:extLst>
      <p:ext uri="{BB962C8B-B14F-4D97-AF65-F5344CB8AC3E}">
        <p14:creationId xmlns:p14="http://schemas.microsoft.com/office/powerpoint/2010/main" val="259063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технологии психолого-педагогического сопровождения инклюзивных процессов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3.  Определение потребностей образовательных организаций для решения задач сопровождения инклюзивного образования (материальные и кадровые ресурсы, готовность специалистов к работе с различными категориями детей с ОВЗ и т.п.).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ru-RU" dirty="0">
                <a:solidFill>
                  <a:schemeClr val="tx1"/>
                </a:solidFill>
              </a:rPr>
              <a:t>.  Заключение договоров о совместной деятельности.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r>
              <a:rPr lang="ru-RU" dirty="0">
                <a:solidFill>
                  <a:schemeClr val="tx1"/>
                </a:solidFill>
              </a:rPr>
              <a:t>.  Разработка плана совместных мероприятий в соответствии с анализом ситуации, в том числе определение потребностей образовательных организаций в обучении, стажировке и повышении квалификации специалистов и администрации образовательных организаций. </a:t>
            </a:r>
          </a:p>
        </p:txBody>
      </p:sp>
    </p:spTree>
    <p:extLst>
      <p:ext uri="{BB962C8B-B14F-4D97-AF65-F5344CB8AC3E}">
        <p14:creationId xmlns:p14="http://schemas.microsoft.com/office/powerpoint/2010/main" val="3660021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11 шаг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случае несогласия родителей с решением ПМПК и/или его рекомендациями документы ребенка возвращаются родителям, а дело, в том числе копия протокола ПМПК, передается в ПМПК вышестоящего уровня для разбора данного конфликтного случая. </a:t>
            </a:r>
          </a:p>
        </p:txBody>
      </p:sp>
    </p:spTree>
    <p:extLst>
      <p:ext uri="{BB962C8B-B14F-4D97-AF65-F5344CB8AC3E}">
        <p14:creationId xmlns:p14="http://schemas.microsoft.com/office/powerpoint/2010/main" val="1229322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Локальный уровень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координировать </a:t>
            </a:r>
            <a:r>
              <a:rPr lang="ru-RU" dirty="0">
                <a:solidFill>
                  <a:schemeClr val="tx1"/>
                </a:solidFill>
              </a:rPr>
              <a:t>процесс поддержки детей с ограниченными возможностями здоровья возможно усилиями Службы </a:t>
            </a:r>
            <a:r>
              <a:rPr lang="ru-RU" dirty="0" smtClean="0">
                <a:solidFill>
                  <a:schemeClr val="tx1"/>
                </a:solidFill>
              </a:rPr>
              <a:t>МППС </a:t>
            </a:r>
            <a:r>
              <a:rPr lang="ru-RU" dirty="0">
                <a:solidFill>
                  <a:schemeClr val="tx1"/>
                </a:solidFill>
              </a:rPr>
              <a:t>конкретной организации (дошкольное учреждение компенсирующего  и комбинированного вида, образовательное учреждение «начальная школа - детский сад», общеобразовательное учреждение общего типа, учреждение дополнительного образования, специальное (коррекционное) образовательное учреждение, образовательное учреждение для детей, нуждающихся в психолого-педагогической и медико-социальной помощи, реабилитационный центр для детей и подростков с ограниченными возможностями, дом ребенка и </a:t>
            </a:r>
            <a:r>
              <a:rPr lang="ru-RU" dirty="0" err="1">
                <a:solidFill>
                  <a:schemeClr val="tx1"/>
                </a:solidFill>
              </a:rPr>
              <a:t>др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141301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</a:rPr>
              <a:t>Содержание деятельности службы предполагает различные формы взаимодействия </a:t>
            </a:r>
            <a:r>
              <a:rPr lang="ru-RU" sz="2400" dirty="0" smtClean="0">
                <a:solidFill>
                  <a:schemeClr val="tx1"/>
                </a:solidFill>
              </a:rPr>
              <a:t> ПМПК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1) создание и корректировка  банка данных о детях – инвалидах,  детях с ограниченными возможностями здоровья, обучающихся в школе; </a:t>
            </a:r>
          </a:p>
        </p:txBody>
      </p:sp>
    </p:spTree>
    <p:extLst>
      <p:ext uri="{BB962C8B-B14F-4D97-AF65-F5344CB8AC3E}">
        <p14:creationId xmlns:p14="http://schemas.microsoft.com/office/powerpoint/2010/main" val="1884232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формы </a:t>
            </a:r>
            <a:r>
              <a:rPr lang="ru-RU" dirty="0" smtClean="0">
                <a:solidFill>
                  <a:schemeClr val="tx1"/>
                </a:solidFill>
              </a:rPr>
              <a:t>взаимодействия  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2) изучение рекомендаций  ПМПК, рекомендаций по индивидуальной  программе реабилитации ребёнка инвалида, выданной федеральным государственным учреждением </a:t>
            </a:r>
            <a:r>
              <a:rPr lang="ru-RU" dirty="0" err="1">
                <a:solidFill>
                  <a:schemeClr val="tx1"/>
                </a:solidFill>
              </a:rPr>
              <a:t>медико</a:t>
            </a:r>
            <a:r>
              <a:rPr lang="ru-RU" dirty="0">
                <a:solidFill>
                  <a:schemeClr val="tx1"/>
                </a:solidFill>
              </a:rPr>
              <a:t> – социальной экспертизы; </a:t>
            </a:r>
          </a:p>
        </p:txBody>
      </p:sp>
    </p:spTree>
    <p:extLst>
      <p:ext uri="{BB962C8B-B14F-4D97-AF65-F5344CB8AC3E}">
        <p14:creationId xmlns:p14="http://schemas.microsoft.com/office/powerpoint/2010/main" val="2917078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формы </a:t>
            </a:r>
            <a:r>
              <a:rPr lang="ru-RU" dirty="0" err="1" smtClean="0">
                <a:solidFill>
                  <a:schemeClr val="tx1"/>
                </a:solidFill>
              </a:rPr>
              <a:t>взаимодействияПМПК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3) определение направления оказания  необходимой помощи данному ученику в рамках учебного заведения.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Оформление </a:t>
            </a:r>
            <a:r>
              <a:rPr lang="ru-RU" dirty="0">
                <a:solidFill>
                  <a:schemeClr val="tx1"/>
                </a:solidFill>
              </a:rPr>
              <a:t>карты ученика; </a:t>
            </a:r>
          </a:p>
        </p:txBody>
      </p:sp>
    </p:spTree>
    <p:extLst>
      <p:ext uri="{BB962C8B-B14F-4D97-AF65-F5344CB8AC3E}">
        <p14:creationId xmlns:p14="http://schemas.microsoft.com/office/powerpoint/2010/main" val="47952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формы </a:t>
            </a:r>
            <a:r>
              <a:rPr lang="ru-RU" dirty="0" err="1" smtClean="0">
                <a:solidFill>
                  <a:schemeClr val="tx1"/>
                </a:solidFill>
              </a:rPr>
              <a:t>взаимодействияПМПК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4) разработка и реализация индивидуальной образовательной программы (плана) ребенка с ОВЗ;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r>
              <a:rPr lang="ru-RU" dirty="0">
                <a:solidFill>
                  <a:schemeClr val="tx1"/>
                </a:solidFill>
              </a:rPr>
              <a:t>) организация  обучения детей – инвалидов, детей с ограниченными возможностями здоровья в зависимости от заключения экспертной комиссии учреждения здравоохранения на основании справки МСЭ, заявления родителей, рекомендаций ПМПК</a:t>
            </a:r>
          </a:p>
        </p:txBody>
      </p:sp>
    </p:spTree>
    <p:extLst>
      <p:ext uri="{BB962C8B-B14F-4D97-AF65-F5344CB8AC3E}">
        <p14:creationId xmlns:p14="http://schemas.microsoft.com/office/powerpoint/2010/main" val="2266781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формы </a:t>
            </a:r>
            <a:r>
              <a:rPr lang="ru-RU" dirty="0" smtClean="0">
                <a:solidFill>
                  <a:schemeClr val="tx1"/>
                </a:solidFill>
              </a:rPr>
              <a:t>взаимодействия 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6) оказание методической и консультативной помощи детям данной категории, необходимой  для усвоения общеобразовательных программ;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7</a:t>
            </a:r>
            <a:r>
              <a:rPr lang="ru-RU" dirty="0">
                <a:solidFill>
                  <a:schemeClr val="tx1"/>
                </a:solidFill>
              </a:rPr>
              <a:t>) организация обучения и воспитания по адаптированным образовательным программам,  разработанным с учётом индивидуальных особенностей ребёнка с применением  коррекционных методов, технических средств без которых невозможно (затруднено) освоение общеобразовательных программ детьми – инвалидами, детьми с ограниченными возможностями здоровья; </a:t>
            </a:r>
          </a:p>
        </p:txBody>
      </p:sp>
    </p:spTree>
    <p:extLst>
      <p:ext uri="{BB962C8B-B14F-4D97-AF65-F5344CB8AC3E}">
        <p14:creationId xmlns:p14="http://schemas.microsoft.com/office/powerpoint/2010/main" val="1592454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формы </a:t>
            </a:r>
            <a:r>
              <a:rPr lang="ru-RU" dirty="0" smtClean="0">
                <a:solidFill>
                  <a:schemeClr val="tx1"/>
                </a:solidFill>
              </a:rPr>
              <a:t>взаимодействия 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8) осуществление  контроля  за выполнением  программного материала  по четвертям, организация и осуществление промежуточной и итоговой аттестации;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9</a:t>
            </a:r>
            <a:r>
              <a:rPr lang="ru-RU" dirty="0">
                <a:solidFill>
                  <a:schemeClr val="tx1"/>
                </a:solidFill>
              </a:rPr>
              <a:t>) занятия с педагогом – психологом по коррекции:  высших психических функций;  эмоционально – волевых нарушений;  поведенческих реакций; </a:t>
            </a:r>
          </a:p>
        </p:txBody>
      </p:sp>
    </p:spTree>
    <p:extLst>
      <p:ext uri="{BB962C8B-B14F-4D97-AF65-F5344CB8AC3E}">
        <p14:creationId xmlns:p14="http://schemas.microsoft.com/office/powerpoint/2010/main" val="3722192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формы </a:t>
            </a:r>
            <a:r>
              <a:rPr lang="ru-RU" dirty="0" smtClean="0">
                <a:solidFill>
                  <a:schemeClr val="tx1"/>
                </a:solidFill>
              </a:rPr>
              <a:t>взаимодействия 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10) оказание социальной помощи ребёнку по коррекции взаимоотношений в семье, детском коллективе, с учителями;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r>
              <a:rPr lang="ru-RU" dirty="0">
                <a:solidFill>
                  <a:schemeClr val="tx1"/>
                </a:solidFill>
              </a:rPr>
              <a:t>) вовлечение учащихся данной категории  в социально-значимую деятельность  классного коллектива, школы, города:  выполнение общественных поручений</a:t>
            </a:r>
          </a:p>
        </p:txBody>
      </p:sp>
    </p:spTree>
    <p:extLst>
      <p:ext uri="{BB962C8B-B14F-4D97-AF65-F5344CB8AC3E}">
        <p14:creationId xmlns:p14="http://schemas.microsoft.com/office/powerpoint/2010/main" val="2661816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формы </a:t>
            </a:r>
            <a:r>
              <a:rPr lang="ru-RU" dirty="0" smtClean="0">
                <a:solidFill>
                  <a:schemeClr val="tx1"/>
                </a:solidFill>
              </a:rPr>
              <a:t>взаимодействия 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 startAt="12"/>
            </a:pPr>
            <a:r>
              <a:rPr lang="ru-RU" dirty="0" smtClean="0">
                <a:solidFill>
                  <a:schemeClr val="tx1"/>
                </a:solidFill>
              </a:rPr>
              <a:t>участие </a:t>
            </a:r>
            <a:r>
              <a:rPr lang="ru-RU" dirty="0">
                <a:solidFill>
                  <a:schemeClr val="tx1"/>
                </a:solidFill>
              </a:rPr>
              <a:t>в мероприятиях, конкурсах, в школьных трудовых акциях, по возможности в спортивных  мероприятиях;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 startAt="12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осуществление семейного патронажа с целью изучения материально – бытовых и социально-психологических условий проживания  детей – инвалидов, детей с ограниченными возможностями здоровья и с целью изучения проблем семьи</a:t>
            </a:r>
          </a:p>
        </p:txBody>
      </p:sp>
    </p:spTree>
    <p:extLst>
      <p:ext uri="{BB962C8B-B14F-4D97-AF65-F5344CB8AC3E}">
        <p14:creationId xmlns:p14="http://schemas.microsoft.com/office/powerpoint/2010/main" val="6233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технологии психолого-педагогического сопровождения инклюзивных процессов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6.  Организация деятельности городской  ПМПК и консилиумов образовательных организаций для решения задач комплектации и разработки индивидуальных образовательных маршрутов для детей, включенных в инклюзивный процесс, в том числе проведение совместных консилиумов и консультаций. </a:t>
            </a:r>
          </a:p>
        </p:txBody>
      </p:sp>
    </p:spTree>
    <p:extLst>
      <p:ext uri="{BB962C8B-B14F-4D97-AF65-F5344CB8AC3E}">
        <p14:creationId xmlns:p14="http://schemas.microsoft.com/office/powerpoint/2010/main" val="1712842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формы </a:t>
            </a:r>
            <a:r>
              <a:rPr lang="ru-RU" dirty="0" smtClean="0">
                <a:solidFill>
                  <a:schemeClr val="tx1"/>
                </a:solidFill>
              </a:rPr>
              <a:t>взаимодействия 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14) проведение индивидуальных консультаций для родителей с целью повышения правовой, </a:t>
            </a:r>
            <a:r>
              <a:rPr lang="ru-RU" dirty="0" err="1">
                <a:solidFill>
                  <a:schemeClr val="tx1"/>
                </a:solidFill>
              </a:rPr>
              <a:t>психолого</a:t>
            </a:r>
            <a:r>
              <a:rPr lang="ru-RU" dirty="0">
                <a:solidFill>
                  <a:schemeClr val="tx1"/>
                </a:solidFill>
              </a:rPr>
              <a:t> – педагогической  грамотности родителей  детей – инвалидов, детей с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ограниченными </a:t>
            </a:r>
            <a:r>
              <a:rPr lang="ru-RU" dirty="0">
                <a:solidFill>
                  <a:schemeClr val="tx1"/>
                </a:solidFill>
              </a:rPr>
              <a:t>возможностями здоровья, формирования их  активной педагогической  позиции. </a:t>
            </a:r>
          </a:p>
        </p:txBody>
      </p:sp>
    </p:spTree>
    <p:extLst>
      <p:ext uri="{BB962C8B-B14F-4D97-AF65-F5344CB8AC3E}">
        <p14:creationId xmlns:p14="http://schemas.microsoft.com/office/powerpoint/2010/main" val="3798540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i="1" dirty="0">
                <a:solidFill>
                  <a:srgbClr val="FF0000"/>
                </a:solidFill>
              </a:rPr>
              <a:t>Сотрудничество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00201"/>
            <a:ext cx="5338936" cy="3845024"/>
          </a:xfrm>
        </p:spPr>
        <p:txBody>
          <a:bodyPr>
            <a:normAutofit fontScale="92500" lnSpcReduction="20000"/>
          </a:bodyPr>
          <a:lstStyle/>
          <a:p>
            <a:pPr indent="-336550" algn="just">
              <a:lnSpc>
                <a:spcPct val="90000"/>
              </a:lnSpc>
              <a:spcBef>
                <a:spcPts val="600"/>
              </a:spcBef>
              <a:buSzPct val="75000"/>
              <a:buNone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en-US" i="1" dirty="0" smtClean="0"/>
              <a:t>один </a:t>
            </a:r>
            <a:r>
              <a:rPr lang="ru-RU" altLang="en-US" i="1" dirty="0"/>
              <a:t>из типов взаимодействия индивидов, возникающий в совместной деятельности, при котором участники </a:t>
            </a:r>
          </a:p>
          <a:p>
            <a:pPr marL="349250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en-US" dirty="0"/>
              <a:t>осознают общую цель, </a:t>
            </a:r>
          </a:p>
          <a:p>
            <a:pPr marL="349250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en-US" dirty="0"/>
              <a:t>планируют процесс ее достижения, </a:t>
            </a:r>
          </a:p>
          <a:p>
            <a:pPr marL="349250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en-US" dirty="0"/>
              <a:t>распределяют функции между собой с учетом желания или возможностей партнера, </a:t>
            </a:r>
          </a:p>
          <a:p>
            <a:pPr marL="349250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en-US" dirty="0"/>
              <a:t>осуществляют взаимоконтроль, </a:t>
            </a:r>
          </a:p>
          <a:p>
            <a:pPr marL="349250" algn="just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en-US" dirty="0"/>
              <a:t>несут коллективную ответственность за полученный результат.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540735"/>
            <a:ext cx="3528391" cy="43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17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/>
              <a:t>Отличительные особенности 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27050" indent="-527050" algn="ctr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None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>
                <a:solidFill>
                  <a:srgbClr val="280099"/>
                </a:solidFill>
              </a:rPr>
              <a:t>Совместная деятельность</a:t>
            </a:r>
          </a:p>
          <a:p>
            <a:pPr marL="527050" indent="-527050" algn="ctr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None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>
                <a:solidFill>
                  <a:srgbClr val="280099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Мотивация деятельности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Целеполагание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Планирование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>
                <a:solidFill>
                  <a:srgbClr val="FF0000"/>
                </a:solidFill>
              </a:rPr>
              <a:t>Мотивация совместной деятельности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ru-RU" altLang="en-US" dirty="0"/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>
                <a:solidFill>
                  <a:srgbClr val="FF0000"/>
                </a:solidFill>
              </a:rPr>
              <a:t>Распределение деятельности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Осуществление деятельности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ru-RU" altLang="en-US" dirty="0"/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Оценка результата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Анализ деятельности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Рефлексия взаимодействия</a:t>
            </a:r>
          </a:p>
          <a:p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27050" indent="-527050" algn="ctr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None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>
                <a:solidFill>
                  <a:srgbClr val="4700B8"/>
                </a:solidFill>
              </a:rPr>
              <a:t>Индивидуальная деятельность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Мотивация деятельности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Целеполагание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Планирование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ru-RU" altLang="en-US" dirty="0"/>
          </a:p>
          <a:p>
            <a:pPr>
              <a:lnSpc>
                <a:spcPct val="80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ru-RU" altLang="en-US" dirty="0"/>
          </a:p>
          <a:p>
            <a:pPr>
              <a:lnSpc>
                <a:spcPct val="80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ru-RU" altLang="en-US" dirty="0"/>
          </a:p>
          <a:p>
            <a:pPr>
              <a:lnSpc>
                <a:spcPct val="80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ru-RU" altLang="en-US" dirty="0"/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Осуществление деятельности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Оценка результата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45000"/>
              <a:buFont typeface="Wingdings" panose="05000000000000000000" pitchFamily="2" charset="2"/>
              <a:buChar char="Ø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altLang="en-US" dirty="0"/>
              <a:t>Анализ деятельности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54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739552"/>
          </a:xfrm>
        </p:spPr>
        <p:txBody>
          <a:bodyPr/>
          <a:lstStyle/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dirty="0" smtClean="0"/>
              <a:t>1.Мотивация деятельности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indent="-336550" eaLnBrk="1" hangingPunct="1">
              <a:buClrTx/>
              <a:buSzPct val="75000"/>
              <a:buFontTx/>
              <a:buNone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en-US" i="1" dirty="0" smtClean="0"/>
              <a:t>	Мотив не только побуждает ребенка к деятельности, но и наполняет ее личностным смыслом</a:t>
            </a:r>
          </a:p>
        </p:txBody>
      </p:sp>
      <p:pic>
        <p:nvPicPr>
          <p:cNvPr id="5" name="Picture 3" descr="C:\Users\1\Desktop\Презентации\фото презентации\2012-10-23_10-06-17_6825201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84200"/>
            <a:ext cx="4824536" cy="365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88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mtClean="0"/>
              <a:t>2. Целеполагание 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indent="-336550" eaLnBrk="1" hangingPunct="1"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i="1" dirty="0" smtClean="0"/>
              <a:t>Принятие цели  и ее конкретизация обеспечивает достижение результата</a:t>
            </a:r>
            <a:r>
              <a:rPr lang="ru-RU" altLang="en-US" dirty="0" smtClean="0"/>
              <a:t> </a:t>
            </a:r>
          </a:p>
          <a:p>
            <a:pPr indent="-336550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i="1" dirty="0" smtClean="0"/>
              <a:t>Коллективная цель	(сдела</a:t>
            </a:r>
            <a:r>
              <a:rPr lang="ru-RU" altLang="en-US" b="1" i="1" dirty="0" smtClean="0"/>
              <a:t>ем</a:t>
            </a:r>
            <a:r>
              <a:rPr lang="ru-RU" altLang="en-US" i="1" dirty="0" smtClean="0"/>
              <a:t> ...)</a:t>
            </a:r>
          </a:p>
          <a:p>
            <a:pPr indent="-336550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i="1" dirty="0" smtClean="0"/>
              <a:t>Индивидуальная цель (я сделаю)</a:t>
            </a:r>
          </a:p>
        </p:txBody>
      </p:sp>
      <p:pic>
        <p:nvPicPr>
          <p:cNvPr id="4" name="Picture 2" descr="C:\Users\1\Desktop\Презентации\фото презентации\стряпух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60" y="3585592"/>
            <a:ext cx="3943103" cy="32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1\Desktop\Презентации\фото презентации\лего-радость!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2"/>
            <a:ext cx="460876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288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mtClean="0"/>
              <a:t>3. Планирование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marL="338138" indent="-338138" eaLnBrk="1" hangingPunct="1">
              <a:buClr>
                <a:srgbClr val="00007D"/>
              </a:buClr>
              <a:buSzPct val="45000"/>
              <a:buFont typeface="Wingdings" panose="05000000000000000000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en-US" i="1" smtClean="0"/>
              <a:t>выбор материалов и инструментов, необходимых для осуществления деятельности</a:t>
            </a:r>
          </a:p>
          <a:p>
            <a:pPr marL="338138" indent="-338138" eaLnBrk="1" hangingPunct="1">
              <a:buClr>
                <a:srgbClr val="00007D"/>
              </a:buClr>
              <a:buSzPct val="45000"/>
              <a:buFont typeface="Wingdings" panose="05000000000000000000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en-US" i="1" smtClean="0"/>
              <a:t>обсуждение последовательности действий</a:t>
            </a:r>
          </a:p>
          <a:p>
            <a:pPr marL="338138" indent="-338138" eaLnBrk="1" hangingPunct="1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ru-RU" altLang="en-US" i="1" smtClean="0"/>
          </a:p>
        </p:txBody>
      </p:sp>
      <p:pic>
        <p:nvPicPr>
          <p:cNvPr id="4" name="Picture 3" descr="C:\Users\Марина\Desktop\фото к сайту\det_s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75608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42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5450"/>
            <a:ext cx="8229600" cy="627286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400" dirty="0" smtClean="0"/>
              <a:t>4. Мотивация совместной деятельности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908720"/>
            <a:ext cx="8075240" cy="4958680"/>
          </a:xfrm>
        </p:spPr>
        <p:txBody>
          <a:bodyPr/>
          <a:lstStyle/>
          <a:p>
            <a:pPr indent="-336550" eaLnBrk="1" hangingPunct="1">
              <a:buClrTx/>
              <a:buSzPct val="75000"/>
              <a:buFontTx/>
              <a:buNone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en-US" dirty="0" smtClean="0"/>
              <a:t>	</a:t>
            </a:r>
            <a:r>
              <a:rPr lang="ru-RU" altLang="en-US" i="1" dirty="0" smtClean="0"/>
              <a:t>Мотивация объединения позволяет участнику осознать коллективную цель и увидеть смысл совместной деятельности</a:t>
            </a:r>
            <a:r>
              <a:rPr lang="ru-RU" altLang="en-US" dirty="0" smtClean="0"/>
              <a:t> </a:t>
            </a:r>
          </a:p>
        </p:txBody>
      </p:sp>
      <p:pic>
        <p:nvPicPr>
          <p:cNvPr id="9" name="Picture 2" descr="C:\Users\1\Desktop\Презентации\фото презентации\строи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8003232" cy="477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92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mtClean="0"/>
              <a:t>5. Способы объединения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indent="-336550" eaLnBrk="1" hangingPunct="1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en-US" i="1" dirty="0" smtClean="0"/>
              <a:t>Симпатия</a:t>
            </a:r>
          </a:p>
          <a:p>
            <a:pPr indent="-336550" eaLnBrk="1" hangingPunct="1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en-US" i="1" dirty="0" smtClean="0"/>
              <a:t>Случайный для ребенка выбор</a:t>
            </a:r>
          </a:p>
          <a:p>
            <a:pPr indent="-336550" eaLnBrk="1" hangingPunct="1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en-US" i="1" dirty="0" smtClean="0"/>
              <a:t>Деловые качества партнера</a:t>
            </a:r>
          </a:p>
        </p:txBody>
      </p:sp>
      <p:pic>
        <p:nvPicPr>
          <p:cNvPr id="4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4968552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488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4000" smtClean="0"/>
              <a:t>6. Распределение деятельности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7813"/>
            <a:ext cx="4500563" cy="4656137"/>
          </a:xfrm>
        </p:spPr>
        <p:txBody>
          <a:bodyPr/>
          <a:lstStyle/>
          <a:p>
            <a:pPr marL="336550" indent="-336550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ru-RU" altLang="en-US" sz="2600" smtClean="0"/>
              <a:t>совместно-индивидуальная 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ru-RU" altLang="en-US" sz="2600" smtClean="0"/>
              <a:t>совместно-последовательная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ru-RU" altLang="en-US" sz="2600" smtClean="0"/>
              <a:t>совместно-взаимодействующая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ru-RU" altLang="en-US" sz="2600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7" b="5052"/>
          <a:stretch>
            <a:fillRect/>
          </a:stretch>
        </p:blipFill>
        <p:spPr bwMode="auto">
          <a:xfrm>
            <a:off x="3959225" y="2636912"/>
            <a:ext cx="5222875" cy="41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737" b="50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000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4000" dirty="0" smtClean="0"/>
              <a:t>7. Осуществление деятельности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0768"/>
            <a:ext cx="8229600" cy="4893345"/>
          </a:xfrm>
        </p:spPr>
        <p:txBody>
          <a:bodyPr/>
          <a:lstStyle/>
          <a:p>
            <a:pPr indent="-336550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dirty="0" smtClean="0"/>
              <a:t>Необходимость взаимодействия возникает в следующих случаях:</a:t>
            </a:r>
          </a:p>
          <a:p>
            <a:pPr indent="-336550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dirty="0" smtClean="0"/>
              <a:t>- непонятна задача</a:t>
            </a:r>
          </a:p>
          <a:p>
            <a:pPr indent="-336550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dirty="0" smtClean="0"/>
              <a:t>- отсутствие необходимых навыков у одного из партнеров</a:t>
            </a:r>
          </a:p>
          <a:p>
            <a:pPr indent="-336550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dirty="0" smtClean="0"/>
              <a:t>- недостаток инструментов</a:t>
            </a:r>
          </a:p>
          <a:p>
            <a:pPr indent="-336550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dirty="0" smtClean="0"/>
              <a:t>- радость при получении желаемого результата</a:t>
            </a:r>
          </a:p>
          <a:p>
            <a:pPr indent="-336550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en-US" sz="2400" dirty="0" smtClean="0"/>
          </a:p>
          <a:p>
            <a:pPr indent="-336550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en-US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041"/>
            <a:ext cx="4320406" cy="311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24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технологии психолого-педагогического сопровождения инклюзивных процессов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7.  Методическое и организационное сопровождение специалистов образовательных организаций территории, реализующих инклюзивное образование: организация обучающих семинаров и тренингов, консультаций и рекомендаций для специалистов инклюзивных образовательных организаций по проблемам организации психолого-педагогического сопровождения, в том числе и для специалистов </a:t>
            </a:r>
            <a:r>
              <a:rPr lang="ru-RU" dirty="0" err="1">
                <a:solidFill>
                  <a:schemeClr val="tx1"/>
                </a:solidFill>
              </a:rPr>
              <a:t>ПМПк</a:t>
            </a:r>
            <a:r>
              <a:rPr lang="ru-RU" dirty="0">
                <a:solidFill>
                  <a:schemeClr val="tx1"/>
                </a:solidFill>
              </a:rPr>
              <a:t> образовательных организаций (обучение специалистов </a:t>
            </a:r>
            <a:r>
              <a:rPr lang="ru-RU" dirty="0" err="1">
                <a:solidFill>
                  <a:schemeClr val="tx1"/>
                </a:solidFill>
              </a:rPr>
              <a:t>ПМПк</a:t>
            </a:r>
            <a:r>
              <a:rPr lang="ru-RU" dirty="0">
                <a:solidFill>
                  <a:schemeClr val="tx1"/>
                </a:solidFill>
              </a:rPr>
              <a:t> образовательных организаций на базовых площадках). </a:t>
            </a:r>
          </a:p>
        </p:txBody>
      </p:sp>
    </p:spTree>
    <p:extLst>
      <p:ext uri="{BB962C8B-B14F-4D97-AF65-F5344CB8AC3E}">
        <p14:creationId xmlns:p14="http://schemas.microsoft.com/office/powerpoint/2010/main" val="736387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mtClean="0"/>
              <a:t>8. Оценка результата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indent="-336550" eaLnBrk="1" hangingPunct="1"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i="1" dirty="0" smtClean="0"/>
              <a:t>При оценке важно соотнести цель и результат. </a:t>
            </a:r>
          </a:p>
          <a:p>
            <a:pPr indent="-336550" eaLnBrk="1" hangingPunct="1"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i="1" dirty="0" smtClean="0"/>
              <a:t>Чем конкретней ставилась цель, тем легче оценить результат! </a:t>
            </a:r>
          </a:p>
        </p:txBody>
      </p:sp>
      <p:pic>
        <p:nvPicPr>
          <p:cNvPr id="4" name="Picture 6" descr="C:\Users\1\Desktop\Презентации\фото презентации\Child%20care%20Day%20Care(3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271259"/>
            <a:ext cx="5544666" cy="332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64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686800" cy="81156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dirty="0" smtClean="0"/>
              <a:t>9. Анализ взаимодействия 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760"/>
            <a:ext cx="8229600" cy="4854228"/>
          </a:xfrm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ru-RU" altLang="en-US" dirty="0" smtClean="0"/>
              <a:t>помогает взглянуть на себя «со стороны», ответить на вопрос: «Каково мне было в той или иной ситуации?»</a:t>
            </a:r>
          </a:p>
          <a:p>
            <a:pPr marL="336550" indent="-336550" eaLnBrk="1" hangingPunct="1">
              <a:lnSpc>
                <a:spcPct val="90000"/>
              </a:lnSpc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ru-RU" altLang="en-US" i="1" dirty="0" smtClean="0"/>
              <a:t>Рефлексивный момент должен помочь ребенку почувствовать </a:t>
            </a:r>
            <a:r>
              <a:rPr lang="ru-RU" altLang="en-US" dirty="0" smtClean="0"/>
              <a:t>радость от получения общего результата, осознать ценность совместной деятельности и своих партнеров</a:t>
            </a:r>
            <a:r>
              <a:rPr lang="ru-RU" altLang="en-US" i="1" dirty="0" smtClean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79" y="3645024"/>
            <a:ext cx="3978971" cy="287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1\Desktop\Презентации\фото презентации\24184_html_m404699e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645024"/>
            <a:ext cx="4320479" cy="29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20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специфика </a:t>
            </a:r>
            <a:r>
              <a:rPr lang="ru-RU" sz="2400" dirty="0"/>
              <a:t>деятельности каждого из специалистов сопровождения по включению «особого» ребенка в инклюзивный класс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Педагог-психолог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устанавливает актуальный уровень когнитивного развития ребенка, определяет зону ближайшего развития;  выявляет особенности эмоционально-волевой сферы, личностные особенности детей, характер взаимодействия со сверстниками, родителями и другими взрослыми;  определяет направление, характер и сроки коррекционно-развивающей работы с ребенком (детьми);  отслеживает динамику адаптации ребенка в социуме;   ставит и решает задачи </a:t>
            </a:r>
            <a:r>
              <a:rPr lang="ru-RU" dirty="0" err="1">
                <a:solidFill>
                  <a:schemeClr val="tx1"/>
                </a:solidFill>
              </a:rPr>
              <a:t>гуманизации</a:t>
            </a:r>
            <a:r>
              <a:rPr lang="ru-RU" dirty="0">
                <a:solidFill>
                  <a:schemeClr val="tx1"/>
                </a:solidFill>
              </a:rPr>
              <a:t> социальной микросреды, в которой обучается (или будет обучаться)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3231209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Педагог-психолог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помогает учителю и другим специалистам наладить конструктивное взаимодействие как с родителями ребенка с ОВЗ, так и родителями обучающихся инклюзивного класса;  повышает психологическую компетентность учителей и воспитателей, других специалистов, а также родителей,  осуществляет помощь в подборе тех или иных форм, приемов взаимодействия с ребенком с ОВЗ;  проводит консультирование учителей и воспитателей, родителей учащихся;  выявляет те или иные затруднения, возникающие как у ребенка и его родителей,  так и у учителя и воспитателя класса.   совместно с координатором по инклюзии и (или) администрацией школы проводит работу по профилактике и преодолению конфликтных ситуаций и т. д. </a:t>
            </a:r>
          </a:p>
        </p:txBody>
      </p:sp>
    </p:spTree>
    <p:extLst>
      <p:ext uri="{BB962C8B-B14F-4D97-AF65-F5344CB8AC3E}">
        <p14:creationId xmlns:p14="http://schemas.microsoft.com/office/powerpoint/2010/main" val="20710008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Социальный педагог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 основе социально-педагогической диагностики выявляет потребности ребенка и его семьи в сфере социальной поддержки, определяет направления помощи в адаптации ребенка в школе,  собирает всю возможную информацию о «внешних» ресурсах для школьной команды, совместно с координатором по инклюзии устанавливает взаимодействие с учреждениями — партнерами в области социальной поддержки (Служба социальной защиты населения, органы опеки и др.), общественными организациями, защищающими права детей, права инвалидов, учреждениями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13730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Социальный педагог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Важная сфера деятельности социального педагога — помощь родителям ребенка с ОВЗ в адаптации в школьном сообществе, в среде других родителей, содействие созданию </a:t>
            </a:r>
          </a:p>
          <a:p>
            <a:r>
              <a:rPr lang="ru-RU" dirty="0"/>
              <a:t> 133 </a:t>
            </a:r>
          </a:p>
          <a:p>
            <a:r>
              <a:rPr lang="ru-RU" dirty="0"/>
              <a:t>«Родительского клуба», разработке странички на сайте школы, посвященной инклюзии, поиске нужной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744803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Учитель - дефектолог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проводит диагностическое обследование детей с отклоняющимся развитием, а также детей по разным причинам не усваивающих школьную программу. В процессе специального обследования дефектолог выявляет:  уровень умственного развития учащихся; отношение школьников к учебной работе, характер учебной мотивации;  обучаемость; отношение ученика к оценке учителя, </a:t>
            </a:r>
            <a:r>
              <a:rPr lang="ru-RU" dirty="0" err="1"/>
              <a:t>сформированность</a:t>
            </a:r>
            <a:r>
              <a:rPr lang="ru-RU" dirty="0"/>
              <a:t> самооценки;  уровень и качество </a:t>
            </a:r>
            <a:r>
              <a:rPr lang="ru-RU" dirty="0" err="1"/>
              <a:t>обученности</a:t>
            </a:r>
            <a:r>
              <a:rPr lang="ru-RU" dirty="0"/>
              <a:t>, способы учебной работы;  темп работы, работоспособность</a:t>
            </a:r>
          </a:p>
        </p:txBody>
      </p:sp>
    </p:spTree>
    <p:extLst>
      <p:ext uri="{BB962C8B-B14F-4D97-AF65-F5344CB8AC3E}">
        <p14:creationId xmlns:p14="http://schemas.microsoft.com/office/powerpoint/2010/main" val="1846398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Учитель - дефектолог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 результатам обследования дефектолог совместно с учителем, педагогом сопровождения, логопедом определяет объем и содержание коррекционной работы, необходимой данному ребенку, проводит индивидуальные и подгрупповые коррекционные занятия, отслеживает динамику развития детей. На коррекционно-развивающих занятиях с ребенком с особыми образовательными потребностями дефектолог решает, прежде всего, коррекционные задачи: развивает мышление, тренирует зрительное и слуховое внимание, память, формирует зрительно-пространственное и временное восприятие, развивает навыки анализа и синтеза, расширяет и активизирует словарный запас ребенка. Важное направление деятельности учителя-дефектолога - методическая помощь учителю инклюзивного класса в адаптации содержания образовательных программ, методов, приемов обучения возможностям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2954770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Учитель-логопед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устанавливает клинико-педагогический диагноз речевого нарушения;  разрабатывает программы или перспективные планы коррекционно-логопедического обучения детей, нуждающихся в логопедической помощи;  проводит групповые и индивидуальные занятия по коррекции нарушений устной и письменной речи учащихся;  совместно с учителем инклюзивного класса, дефектологом, </a:t>
            </a:r>
            <a:r>
              <a:rPr lang="ru-RU" dirty="0" err="1"/>
              <a:t>тьютором</a:t>
            </a:r>
            <a:r>
              <a:rPr lang="ru-RU" dirty="0"/>
              <a:t> проводит работу, основной целью которой является соблюдение в классе правильного речевого режима, обогащение и систематизация словарного запаса учащихся в соответствии с учебными предметами, развитие коммуникативных умений; проводит консультативную и просветительскую работу с учителями и родителями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41100364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Тьютор</a:t>
            </a:r>
            <a:r>
              <a:rPr lang="ru-RU" dirty="0"/>
              <a:t> (ассистент учителя)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специалист, осуществляющий непосредственное сопровождение ребенка (детей) с ОВЗ в течение учебного дня - на фронтальных и индивидуальных занятиях, во время перемены, выполнения тех или иных режимных моментов. Основная задача </a:t>
            </a:r>
            <a:r>
              <a:rPr lang="ru-RU" dirty="0" err="1"/>
              <a:t>тьютора</a:t>
            </a:r>
            <a:r>
              <a:rPr lang="ru-RU" dirty="0"/>
              <a:t> — помощь самому ребенку, его родителям, учителю и другим участникам образовательного процесса в адаптации в новой среде, формировании учебных навыков, навыков адаптивного поведения.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138671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В структуре </a:t>
            </a:r>
            <a:r>
              <a:rPr lang="ru-RU" sz="2400" b="1" dirty="0" smtClean="0">
                <a:solidFill>
                  <a:srgbClr val="FF0000"/>
                </a:solidFill>
              </a:rPr>
              <a:t>ресурсного </a:t>
            </a:r>
            <a:r>
              <a:rPr lang="ru-RU" sz="2400" b="1" dirty="0">
                <a:solidFill>
                  <a:srgbClr val="FF0000"/>
                </a:solidFill>
              </a:rPr>
              <a:t>центра возможно функционирование следующих служб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1. Служба ранней помощи</a:t>
            </a:r>
            <a:r>
              <a:rPr lang="ru-RU" dirty="0">
                <a:solidFill>
                  <a:schemeClr val="tx1"/>
                </a:solidFill>
              </a:rPr>
              <a:t>. Она координирует деятельность консультационных пунктов ранней помощи, групп ранней помощи, </a:t>
            </a:r>
            <a:r>
              <a:rPr lang="ru-RU" dirty="0" err="1">
                <a:solidFill>
                  <a:schemeClr val="tx1"/>
                </a:solidFill>
              </a:rPr>
              <a:t>лекотек</a:t>
            </a:r>
            <a:r>
              <a:rPr lang="ru-RU" dirty="0">
                <a:solidFill>
                  <a:schemeClr val="tx1"/>
                </a:solidFill>
              </a:rPr>
              <a:t>, созданных на базе дошкольных учреждений комбинированного вида, на базе действующих ПМС-центров и ПМП-консультаций и служб, в условиях стационара, детской поликлиники.  Деятельность данных форм помощи направлена на выявление и оказание психолого-педагогической  помощи детям раннего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9161126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Координатор по инклюзии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специалист, играющий важную роль в организации процесса включения ребенка с ограниченными возможностями здоровья в образовательную среду школы, создании специальных условий для адаптации, обучения и социализации учащихся, регулирующий деятельность всего педагогического коллектива в данном направлении. Координатор по инклюзии — основной «носитель» информации и помощник учителя в организации образовательного процесса в инклюзивном классе. При этом важно помнить, что координатор, как и специалисты психолого-педагогического сопровождения, ориентируется в своей деятельности на запрос учителя, его инициативу и информацию о состоянии, успехах и проблемах «особого» ребенка и всего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17219660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/>
              <a:t>Основной формой взаимодействия всех специалистов является школьный </a:t>
            </a:r>
            <a:r>
              <a:rPr lang="ru-RU" sz="2000" b="1" dirty="0" err="1"/>
              <a:t>психологомедико</a:t>
            </a:r>
            <a:r>
              <a:rPr lang="ru-RU" sz="2000" b="1" dirty="0"/>
              <a:t>-педагогический консилиум.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Служба психолого-педагогического и медико-социального сопровождения в современных условиях должна работать в тесном контакте с учреждениями и организациями образования, здравоохранения, социальной защиты семьи и детства, органами опеки и попечительства, органами внутренних дел и прокуратуры, общественными организациями, оказывающими помощь образовательным учреждениям в воспитании и развитии обучающихся (воспитанников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10814801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Рассмотрим основное содержание деятельности службы сопровождения в центрах социального обслуживания населения, работающих в сельском </a:t>
            </a:r>
            <a:r>
              <a:rPr lang="ru-RU" dirty="0" smtClean="0"/>
              <a:t>поселении</a:t>
            </a:r>
          </a:p>
          <a:p>
            <a:r>
              <a:rPr lang="ru-RU" dirty="0"/>
              <a:t>1. Оценка потребностей ребенка с ограниченными возможностями. На основании результатов диагностики потребностей ребенка-инвалида специалисты службы сопровождения семьи заносят его данные в банк данных о детях с рекомендациями относительно предпочтения той или иной формы сопровождения. </a:t>
            </a:r>
          </a:p>
        </p:txBody>
      </p:sp>
    </p:spTree>
    <p:extLst>
      <p:ext uri="{BB962C8B-B14F-4D97-AF65-F5344CB8AC3E}">
        <p14:creationId xmlns:p14="http://schemas.microsoft.com/office/powerpoint/2010/main" val="4260044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2. Планирование сопровождения ребенка с инвалидностью, нуждающегося в поддержке.  </a:t>
            </a:r>
          </a:p>
          <a:p>
            <a:r>
              <a:rPr lang="ru-RU" dirty="0" smtClean="0"/>
              <a:t>Для </a:t>
            </a:r>
            <a:r>
              <a:rPr lang="ru-RU" dirty="0"/>
              <a:t>каждого ребенка, нуждающегося в более длительном или временном сопровождении, на основании диагностики его потребностей, специалисты службы сопровождения семьи составляют индивидуальные маршруты реабилитации (или индивидуальные планы обучения). В индивидуальном маршруте реабилитации ребенка в письменной форме отражены цели, задачи, формы занятий, необходимые условия для интеграции ребенка в социум, выделяются этапы сопровождения и интеграции, механизмы прохождения данных этапов, планируется конкретная работа с ребенком, исходя из целей и задач этапа.  Составляется </a:t>
            </a:r>
          </a:p>
        </p:txBody>
      </p:sp>
    </p:spTree>
    <p:extLst>
      <p:ext uri="{BB962C8B-B14F-4D97-AF65-F5344CB8AC3E}">
        <p14:creationId xmlns:p14="http://schemas.microsoft.com/office/powerpoint/2010/main" val="34474027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Составляется программа по сопровождению семьи с ребенком-инвалидом, которая содержит перечень мероприятий по патронажу семьи, обучению родителей в доступном формате реабилитационным технологиям, психологической поддержке семьи, эмоционального выгорания членов семьи, формирования эффективной семейной заботы. Принимается на консилиуме специалистов службы.</a:t>
            </a:r>
          </a:p>
        </p:txBody>
      </p:sp>
    </p:spTree>
    <p:extLst>
      <p:ext uri="{BB962C8B-B14F-4D97-AF65-F5344CB8AC3E}">
        <p14:creationId xmlns:p14="http://schemas.microsoft.com/office/powerpoint/2010/main" val="21774519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3. Организуется мониторинг по реализации программы сопровождения семьи, воспитывающей ребенка с инвалидностью. Результаты мониторинга реализации программы сопровождения доводятся до сведения всех заинтересованных лиц специалистами службы сопровождения. При необходимости вносятся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41696043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4. При оценке качеств, компетенций и возможностей родителей по воспитанию в семье ребенка-инвалида специалисты службы рассматривают их в отношении следующих элементов:  воспитание ребенка-инвалида, уход за ребенком-инвалидом, осведомленность о вопросах, связанных с воспитанием и развитием ребенка-инвалида, осознание собственной мотивации к семейному воспитанию, отношения в семье, собственный родительский опыт,  динамика развития и социализации ребенка-инвалида. </a:t>
            </a:r>
          </a:p>
        </p:txBody>
      </p:sp>
    </p:spTree>
    <p:extLst>
      <p:ext uri="{BB962C8B-B14F-4D97-AF65-F5344CB8AC3E}">
        <p14:creationId xmlns:p14="http://schemas.microsoft.com/office/powerpoint/2010/main" val="17735678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5. Специалисты службы предоставляют семьям, воспитывающим ребенка-инвалида, письменную и устную информацию об их правах, включая соответствующие акты законодательства, способом, доступным для их понимания. Оказание социальным адвокатом службы консультационной помощи родителям, воспитывающим ребенка с инвалидностью, в оформлении документов для получения ИПР (индивидуальной программы реабилитации) на получение положенных по законодательству льгот, пособий и других социальных гарантий. </a:t>
            </a:r>
          </a:p>
        </p:txBody>
      </p:sp>
    </p:spTree>
    <p:extLst>
      <p:ext uri="{BB962C8B-B14F-4D97-AF65-F5344CB8AC3E}">
        <p14:creationId xmlns:p14="http://schemas.microsoft.com/office/powerpoint/2010/main" val="14450261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6. Специалисты службы придают первостепенное значение удовлетворению образовательных потребностей каждого ребенка-инвалида, принимаются все меры для реализации этого права. Педагоги службы организуют и проводят развивающие занятия в адаптационных группах для детей раннего и младшего возраста с особенностями в развитии, в группах кратковременного пребывания для детей среднего и старшего дошкольного возраста. Развивающие занятия способствуют подготовке ребенка к посещению дошкольного или </a:t>
            </a:r>
          </a:p>
        </p:txBody>
      </p:sp>
    </p:spTree>
    <p:extLst>
      <p:ext uri="{BB962C8B-B14F-4D97-AF65-F5344CB8AC3E}">
        <p14:creationId xmlns:p14="http://schemas.microsoft.com/office/powerpoint/2010/main" val="37844955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7. Специалисты службы осуществляют сопровождение ребенка с инвалидностью в образовательное учреждение, консультируют и обучают педагогов учреждения по вопросам обучения, развития, воспитания и в создании благоприятных условий для включения ребенка с инвалидностью в образовательное пространство. В службе ведется учет, где отражаются результаты диагностики, развивающих занятий с детьми, какое образовательное учреждение родители планируют, чтобы ребенок посещал или уже начал посещать</a:t>
            </a:r>
          </a:p>
        </p:txBody>
      </p:sp>
    </p:spTree>
    <p:extLst>
      <p:ext uri="{BB962C8B-B14F-4D97-AF65-F5344CB8AC3E}">
        <p14:creationId xmlns:p14="http://schemas.microsoft.com/office/powerpoint/2010/main" val="114965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FF0000"/>
                </a:solidFill>
              </a:rPr>
              <a:t>2. Служба психолого-педагогического сопровождения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Она </a:t>
            </a:r>
            <a:r>
              <a:rPr lang="ru-RU" dirty="0">
                <a:solidFill>
                  <a:schemeClr val="tx1"/>
                </a:solidFill>
              </a:rPr>
              <a:t>курирует деятельность служб психолого-педагогического и социального сопровождения, созданных на базе общеобразовательных школ, </a:t>
            </a:r>
            <a:r>
              <a:rPr lang="ru-RU" dirty="0" smtClean="0">
                <a:solidFill>
                  <a:schemeClr val="tx1"/>
                </a:solidFill>
              </a:rPr>
              <a:t>ДОУ, деятельность </a:t>
            </a:r>
            <a:r>
              <a:rPr lang="ru-RU" dirty="0" err="1">
                <a:solidFill>
                  <a:schemeClr val="tx1"/>
                </a:solidFill>
              </a:rPr>
              <a:t>логопунктов</a:t>
            </a:r>
            <a:r>
              <a:rPr lang="ru-RU" dirty="0">
                <a:solidFill>
                  <a:schemeClr val="tx1"/>
                </a:solidFill>
              </a:rPr>
              <a:t> и др.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рамках данной службы возможен поиск и апробация форм эффективного взаимодействия педагогов-психологов, педагогов-дефектологов, учителей-логопедов, классных руководителей, классных воспитателей, учителей-предметников, социальных педагогов, педагогов дополнительного образования и педагогов-организаторов  для совершенствования системы психолого-педагогического  сопровождения ребенка с ограниченными возможностями в условиях образовательного учреждения.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0110700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8. Психолог службы осуществляет социально-психологическое сопровождение семьи, воспитывающей ребенка с инвалидностью, с целью обеспечения своевременного выявления психотравмирующих ситуаций, межличностных конфликтов и других ситуаций, которые могут негативно повлиять на воспитание и развитие ребенка в семье. Социально-психологическое сопровождение включает в себя психологическое консультирование, углубленную психодиагностику семейной системы и нарушений личностного развития ребенка, </a:t>
            </a:r>
            <a:r>
              <a:rPr lang="ru-RU" dirty="0" err="1"/>
              <a:t>психокоррекцию</a:t>
            </a:r>
            <a:r>
              <a:rPr lang="ru-RU" dirty="0"/>
              <a:t>, психотерапевтическую помощь. В процессе сопровождения используются как групповые, так и индивидуальные методы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12849663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9. Специалисты службы вместе с родителями разрабатывают и подготавливают альтернативные предложения доступного обучения для детей, имеющих тяжелые и комбинированные нарушения развития на случай, когда по месту жительства нет образовательных учреждений, где созданы условия для обучения этих детей и готовы педагоги. 10. Специалисты службы сопровождения содействуют в том, чтобы образовательные услуги ребенку с инвалидностью предоставлялись в соответствии с образовательными потребностями ребенка и по месту жительства его семьи. Руководители и представители службы при необходимости обращаются в госструктуры, реабилитационные и социальные учреждения, некоммерческие общественные организации по организации предоставления реабилитационных услуг по месту жительства семей, воспитывающих детей с нарушениями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25428133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11. Деятельность консилиума службы сопровождения организуется эффективным способом, чтобы надлежащим образом обеспечить процесс сопровождения семьи, воспитывающей ребенка с инвалидностью. Консилиум службы гарантирует, что предоставление психолого-педагогических и социальных услуг ребенку-инвалиду основано на объективной компетентной оценке ситуации особенностей развития ребенка с инвалидностью. </a:t>
            </a:r>
          </a:p>
          <a:p>
            <a:r>
              <a:rPr lang="ru-RU" dirty="0" smtClean="0"/>
              <a:t>Считаем </a:t>
            </a:r>
            <a:r>
              <a:rPr lang="ru-RU" dirty="0"/>
              <a:t>целесообразным создание на базе организаций, осуществляющих образовательную деятельность, обеспечивающих психолого-педагогическую, коррекционную поддержку при обучении детям с ограниченными возможностями здоровья структурных подразделений следующего вида. </a:t>
            </a:r>
          </a:p>
        </p:txBody>
      </p:sp>
    </p:spTree>
    <p:extLst>
      <p:ext uri="{BB962C8B-B14F-4D97-AF65-F5344CB8AC3E}">
        <p14:creationId xmlns:p14="http://schemas.microsoft.com/office/powerpoint/2010/main" val="542074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Параметры проведения мониторинга в общеобразовательных и дошкольных учреждениях, Службах ранней помощи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Наличие </a:t>
            </a:r>
            <a:r>
              <a:rPr lang="ru-RU" dirty="0">
                <a:solidFill>
                  <a:schemeClr val="tx1"/>
                </a:solidFill>
              </a:rPr>
              <a:t>нормативно-правовых документов коррекционно-педагогического сопровождения детей с ОВЗ.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Данные </a:t>
            </a:r>
            <a:r>
              <a:rPr lang="ru-RU" dirty="0">
                <a:solidFill>
                  <a:schemeClr val="tx1"/>
                </a:solidFill>
              </a:rPr>
              <a:t>по контингенту детей, в том числе с ОВЗ по видам нарушений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Организация </a:t>
            </a:r>
            <a:r>
              <a:rPr lang="ru-RU" dirty="0">
                <a:solidFill>
                  <a:schemeClr val="tx1"/>
                </a:solidFill>
              </a:rPr>
              <a:t>коррекционно-педагогического </a:t>
            </a:r>
            <a:r>
              <a:rPr lang="ru-RU" dirty="0" smtClean="0">
                <a:solidFill>
                  <a:schemeClr val="tx1"/>
                </a:solidFill>
              </a:rPr>
              <a:t>сопровождения.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Данные </a:t>
            </a:r>
            <a:r>
              <a:rPr lang="ru-RU" dirty="0">
                <a:solidFill>
                  <a:schemeClr val="tx1"/>
                </a:solidFill>
              </a:rPr>
              <a:t>о формах обучения детей с ОВЗ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Кадровое </a:t>
            </a:r>
            <a:r>
              <a:rPr lang="ru-RU" dirty="0">
                <a:solidFill>
                  <a:schemeClr val="tx1"/>
                </a:solidFill>
              </a:rPr>
              <a:t>обеспечение коррекционно-педагогического сопровождения детей с ОВЗ.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Программно-методическое </a:t>
            </a:r>
            <a:r>
              <a:rPr lang="ru-RU" dirty="0">
                <a:solidFill>
                  <a:schemeClr val="tx1"/>
                </a:solidFill>
              </a:rPr>
              <a:t>обеспечение коррекционно-педагогического сопровождения детей с </a:t>
            </a:r>
            <a:r>
              <a:rPr lang="ru-RU" dirty="0" smtClean="0">
                <a:solidFill>
                  <a:schemeClr val="tx1"/>
                </a:solidFill>
              </a:rPr>
              <a:t>ОВЗ.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Материально-техническое </a:t>
            </a:r>
            <a:r>
              <a:rPr lang="ru-RU" dirty="0">
                <a:solidFill>
                  <a:schemeClr val="tx1"/>
                </a:solidFill>
              </a:rPr>
              <a:t>обеспечение обучения детей с ОВЗ.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Документация </a:t>
            </a:r>
            <a:r>
              <a:rPr lang="ru-RU" dirty="0">
                <a:solidFill>
                  <a:schemeClr val="tx1"/>
                </a:solidFill>
              </a:rPr>
              <a:t>коррекционно-педагогического </a:t>
            </a:r>
            <a:r>
              <a:rPr lang="ru-RU" dirty="0" smtClean="0">
                <a:solidFill>
                  <a:schemeClr val="tx1"/>
                </a:solidFill>
              </a:rPr>
              <a:t>сопровождения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Наличие </a:t>
            </a:r>
            <a:r>
              <a:rPr lang="ru-RU" dirty="0">
                <a:solidFill>
                  <a:schemeClr val="tx1"/>
                </a:solidFill>
              </a:rPr>
              <a:t>ИПР. 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Программа </a:t>
            </a:r>
            <a:r>
              <a:rPr lang="ru-RU" dirty="0">
                <a:solidFill>
                  <a:schemeClr val="tx1"/>
                </a:solidFill>
              </a:rPr>
              <a:t>коррекционной работы ОУ</a:t>
            </a:r>
          </a:p>
        </p:txBody>
      </p:sp>
    </p:spTree>
    <p:extLst>
      <p:ext uri="{BB962C8B-B14F-4D97-AF65-F5344CB8AC3E}">
        <p14:creationId xmlns:p14="http://schemas.microsoft.com/office/powerpoint/2010/main" val="27078222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042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540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486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8392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1\Desktop\Презентации\фото презентации\935606-W-Trojmiescie-jest-wiele-przedszkoli-do-ktorych-dzieci-chodza-z-przyjemnosci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375"/>
            <a:ext cx="763284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21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3. Служба поддержки надомного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.курирует </a:t>
            </a:r>
            <a:r>
              <a:rPr lang="ru-RU" dirty="0">
                <a:solidFill>
                  <a:schemeClr val="tx1"/>
                </a:solidFill>
              </a:rPr>
              <a:t>деятельность служб, осуществляющих </a:t>
            </a:r>
            <a:r>
              <a:rPr lang="ru-RU" dirty="0" smtClean="0">
                <a:solidFill>
                  <a:schemeClr val="tx1"/>
                </a:solidFill>
              </a:rPr>
              <a:t>ПМППС </a:t>
            </a:r>
            <a:r>
              <a:rPr lang="ru-RU" dirty="0">
                <a:solidFill>
                  <a:schemeClr val="tx1"/>
                </a:solidFill>
              </a:rPr>
              <a:t>детей на домашнем обучении и  имеет следующие цели: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помощь </a:t>
            </a:r>
            <a:r>
              <a:rPr lang="ru-RU" dirty="0">
                <a:solidFill>
                  <a:schemeClr val="tx1"/>
                </a:solidFill>
              </a:rPr>
              <a:t>семьям с детьми с ограниченными возможностями здоровья, находящимися на домашнем обучении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>
                <a:solidFill>
                  <a:schemeClr val="tx1"/>
                </a:solidFill>
              </a:rPr>
              <a:t>подготовку детей с ограниченными возможностями здоровья к самостоятельной жизни, к трудовой деятельности совместно с другими членами общества, проведение коррекции их развития.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структуре Региональных ресурсных центров интегрированного образования может быть создана «Школа дистанционного обучения» или «Школа дистанционной поддержки образования детей с особыми образовательными потребностями» для поддержки обучения разных категорий обучающихся, в том числе и для поддержки дистанционного обучения детей с ОВЗ, родителей этих детей и их учителей. </a:t>
            </a:r>
          </a:p>
        </p:txBody>
      </p:sp>
    </p:spTree>
    <p:extLst>
      <p:ext uri="{BB962C8B-B14F-4D97-AF65-F5344CB8AC3E}">
        <p14:creationId xmlns:p14="http://schemas.microsoft.com/office/powerpoint/2010/main" val="51285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4. Отдел диагностики и мониторинга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95" y="1600200"/>
            <a:ext cx="8856984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.В </a:t>
            </a:r>
            <a:r>
              <a:rPr lang="ru-RU" dirty="0">
                <a:solidFill>
                  <a:schemeClr val="tx1"/>
                </a:solidFill>
              </a:rPr>
              <a:t>рамках данного отдела возможны следующие направления  деятельности: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1. Разработка и совершенствование региональных измерительных (диагностических) материалов для выявления детей с ОВЗ, и определения их образовательных потребностей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2. Мониторинг детей с ОВЗ, нуждающихся в психолого-педагогической и </a:t>
            </a:r>
            <a:r>
              <a:rPr lang="ru-RU" dirty="0" err="1">
                <a:solidFill>
                  <a:schemeClr val="tx1"/>
                </a:solidFill>
              </a:rPr>
              <a:t>медикосоциальной</a:t>
            </a:r>
            <a:r>
              <a:rPr lang="ru-RU" dirty="0">
                <a:solidFill>
                  <a:schemeClr val="tx1"/>
                </a:solidFill>
              </a:rPr>
              <a:t> поддержке при обучении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3. Мониторинг особых образовательных потребностей детей с ОВЗ.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ru-RU" dirty="0">
                <a:solidFill>
                  <a:schemeClr val="tx1"/>
                </a:solidFill>
              </a:rPr>
              <a:t>. Мониторинг условий для организации качественного обучения детей с ОВЗ в образовательных организациях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5. Мониторинг качества образования, учебных достижений детей с ОВЗ.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ru-RU" dirty="0">
                <a:solidFill>
                  <a:schemeClr val="tx1"/>
                </a:solidFill>
              </a:rPr>
              <a:t>. Мониторинг кадров, подготовленных для реализации эффективного образования детей с ОВЗ.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7</a:t>
            </a:r>
            <a:r>
              <a:rPr lang="ru-RU" dirty="0">
                <a:solidFill>
                  <a:schemeClr val="tx1"/>
                </a:solidFill>
              </a:rPr>
              <a:t>. Мониторинг уровня </a:t>
            </a:r>
            <a:r>
              <a:rPr lang="ru-RU" dirty="0" err="1">
                <a:solidFill>
                  <a:schemeClr val="tx1"/>
                </a:solidFill>
              </a:rPr>
              <a:t>сформированности</a:t>
            </a:r>
            <a:r>
              <a:rPr lang="ru-RU" dirty="0">
                <a:solidFill>
                  <a:schemeClr val="tx1"/>
                </a:solidFill>
              </a:rPr>
              <a:t> «инклюзивной культуры», отношения (в первую очередь родителей и педагогов) к детям с ОВЗ и их участию в жизни образовательной организации и общества.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Создание единого регионального банка данных о детях с ОВЗ и их потребностях в психолого-педагогической и медико-социальной поддержке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 обучении с учётом соблюдения законодательства о персональных данных.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06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371</TotalTime>
  <Words>4164</Words>
  <Application>Microsoft Office PowerPoint</Application>
  <PresentationFormat>Экран (4:3)</PresentationFormat>
  <Paragraphs>231</Paragraphs>
  <Slides>78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Исполнительная</vt:lpstr>
      <vt:lpstr> МППС детей с ОВЗ в инклюзивных образовательных организациях</vt:lpstr>
      <vt:lpstr>технологии психолого-педагогического сопровождения инклюзивных процессов</vt:lpstr>
      <vt:lpstr>технологии психолого-педагогического сопровождения инклюзивных процессов</vt:lpstr>
      <vt:lpstr>технологии психолого-педагогического сопровождения инклюзивных процессов</vt:lpstr>
      <vt:lpstr>технологии психолого-педагогического сопровождения инклюзивных процессов</vt:lpstr>
      <vt:lpstr>В структуре ресурсного центра возможно функционирование следующих служб: </vt:lpstr>
      <vt:lpstr>2. Служба психолого-педагогического сопровождения</vt:lpstr>
      <vt:lpstr>3. Служба поддержки надомного обучения</vt:lpstr>
      <vt:lpstr>4. Отдел диагностики и мониторинга</vt:lpstr>
      <vt:lpstr>4. Отдел диагностики и мониторинга</vt:lpstr>
      <vt:lpstr>4. Отдел диагностики и мониторинга</vt:lpstr>
      <vt:lpstr>Презентация PowerPoint</vt:lpstr>
      <vt:lpstr>6. Отдел экспертизы</vt:lpstr>
      <vt:lpstr>7. Отдел повышения квалификации</vt:lpstr>
      <vt:lpstr>8. Территориальная психолого-медико-педагогическая комиссия</vt:lpstr>
      <vt:lpstr>Основными функциями ПМПК являются</vt:lpstr>
      <vt:lpstr>Основными функциями ПМПК являются</vt:lpstr>
      <vt:lpstr>Основными функциями ПМПК являются</vt:lpstr>
      <vt:lpstr>Основными функциями ПМПК являются</vt:lpstr>
      <vt:lpstr>Основными функциями ПМПК являются</vt:lpstr>
      <vt:lpstr>Каждый этап этой деятельности ПМПК  может быть технологично представлен в виде алгоритма (технология первичного приема) </vt:lpstr>
      <vt:lpstr>2 шаг:</vt:lpstr>
      <vt:lpstr>4 шаг</vt:lpstr>
      <vt:lpstr>5 шаг</vt:lpstr>
      <vt:lpstr>6 шаг</vt:lpstr>
      <vt:lpstr>7 шаг</vt:lpstr>
      <vt:lpstr>8 шаг</vt:lpstr>
      <vt:lpstr>9 шаг</vt:lpstr>
      <vt:lpstr>10 шаг</vt:lpstr>
      <vt:lpstr>11 шаг</vt:lpstr>
      <vt:lpstr>Локальный уровень. </vt:lpstr>
      <vt:lpstr>Содержание деятельности службы предполагает различные формы взаимодействия  ПМПК</vt:lpstr>
      <vt:lpstr>формы взаимодействия  ПМПК</vt:lpstr>
      <vt:lpstr>формы взаимодействияПМПК</vt:lpstr>
      <vt:lpstr>формы взаимодействияПМПК</vt:lpstr>
      <vt:lpstr>формы взаимодействия ПМПК</vt:lpstr>
      <vt:lpstr>формы взаимодействия ПМПК</vt:lpstr>
      <vt:lpstr>формы взаимодействия ПМПК</vt:lpstr>
      <vt:lpstr>формы взаимодействия ПМПК</vt:lpstr>
      <vt:lpstr>формы взаимодействия ПМПК</vt:lpstr>
      <vt:lpstr>Сотрудничество</vt:lpstr>
      <vt:lpstr>Отличительные особенности </vt:lpstr>
      <vt:lpstr>1.Мотивация деятельности </vt:lpstr>
      <vt:lpstr>2. Целеполагание </vt:lpstr>
      <vt:lpstr>3. Планирование</vt:lpstr>
      <vt:lpstr>4. Мотивация совместной деятельности</vt:lpstr>
      <vt:lpstr>5. Способы объединения</vt:lpstr>
      <vt:lpstr>6. Распределение деятельности</vt:lpstr>
      <vt:lpstr>7. Осуществление деятельности</vt:lpstr>
      <vt:lpstr>8. Оценка результата</vt:lpstr>
      <vt:lpstr>9. Анализ взаимодействия </vt:lpstr>
      <vt:lpstr>специфика деятельности каждого из специалистов сопровождения по включению «особого» ребенка в инклюзивный класс </vt:lpstr>
      <vt:lpstr>Педагог-психолог </vt:lpstr>
      <vt:lpstr>Социальный педагог </vt:lpstr>
      <vt:lpstr>Социальный педагог </vt:lpstr>
      <vt:lpstr>Учитель - дефектолог </vt:lpstr>
      <vt:lpstr>Учитель - дефектолог </vt:lpstr>
      <vt:lpstr>Учитель-логопед</vt:lpstr>
      <vt:lpstr>Тьютор (ассистент учителя) </vt:lpstr>
      <vt:lpstr>Координатор по инклюзии </vt:lpstr>
      <vt:lpstr>Основной формой взаимодействия всех специалистов является школьный психологомедико-педагогический консилиум.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Параметры проведения мониторинга в общеобразовательных и дошкольных учреждениях, Службах ранней помощи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Субъектность личности и возможности формирования позиции субъекта физкультурно-оздоровительной деятельности у ребёнка-дошкольника</dc:title>
  <dc:creator>Mama</dc:creator>
  <cp:lastModifiedBy>Tokaeva</cp:lastModifiedBy>
  <cp:revision>43</cp:revision>
  <dcterms:created xsi:type="dcterms:W3CDTF">2015-02-16T15:19:03Z</dcterms:created>
  <dcterms:modified xsi:type="dcterms:W3CDTF">2017-01-27T04:13:50Z</dcterms:modified>
</cp:coreProperties>
</file>